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20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71" r:id="rId5"/>
    <p:sldId id="266" r:id="rId6"/>
    <p:sldId id="263" r:id="rId7"/>
    <p:sldId id="264" r:id="rId8"/>
    <p:sldId id="265" r:id="rId9"/>
    <p:sldId id="267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52"/>
    <p:restoredTop sz="96240"/>
  </p:normalViewPr>
  <p:slideViewPr>
    <p:cSldViewPr snapToGrid="0">
      <p:cViewPr varScale="1">
        <p:scale>
          <a:sx n="147" d="100"/>
          <a:sy n="147" d="100"/>
        </p:scale>
        <p:origin x="1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12569-DF7C-C24D-9185-59423E1FF1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590A0-95B3-3943-BB37-9A089FB0E5A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30.png"/><Relationship Id="rId21" Type="http://schemas.openxmlformats.org/officeDocument/2006/relationships/image" Target="../media/image29.png"/><Relationship Id="rId20" Type="http://schemas.openxmlformats.org/officeDocument/2006/relationships/image" Target="../media/image28.png"/><Relationship Id="rId2" Type="http://schemas.openxmlformats.org/officeDocument/2006/relationships/image" Target="../media/image10.svg"/><Relationship Id="rId19" Type="http://schemas.openxmlformats.org/officeDocument/2006/relationships/image" Target="../media/image27.png"/><Relationship Id="rId18" Type="http://schemas.openxmlformats.org/officeDocument/2006/relationships/image" Target="../media/image26.png"/><Relationship Id="rId17" Type="http://schemas.openxmlformats.org/officeDocument/2006/relationships/image" Target="../media/image25.png"/><Relationship Id="rId16" Type="http://schemas.openxmlformats.org/officeDocument/2006/relationships/image" Target="../media/image24.png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sv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124.221.18.172:8501/" TargetMode="Externa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Ce</a:t>
            </a:r>
            <a:r>
              <a:rPr lang="en-US" altLang="zh-CN" dirty="0" err="1"/>
              <a:t>llGPT</a:t>
            </a:r>
            <a:r>
              <a:rPr lang="zh-CN" altLang="en-US" dirty="0"/>
              <a:t>智能搜索枢纽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面向生物医学科研的新一代智能搜索枢纽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0833" y="2567934"/>
            <a:ext cx="2252027" cy="850163"/>
          </a:xfrm>
        </p:spPr>
      </p:pic>
      <p:sp>
        <p:nvSpPr>
          <p:cNvPr id="4" name="AutoShape 2" descr="pubmed logo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5" y="3687986"/>
            <a:ext cx="2430928" cy="687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4" y="4655211"/>
            <a:ext cx="2780347" cy="4404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1385" y="1605763"/>
            <a:ext cx="2430927" cy="70788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传统搜索引擎无法回答具体科研问题</a:t>
            </a:r>
            <a:endParaRPr lang="en-US" sz="20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8240" y="1629357"/>
            <a:ext cx="2610719" cy="70788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专业数据库检索复杂</a:t>
            </a:r>
            <a:endParaRPr lang="en-US" sz="20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维护难更新慢成本高</a:t>
            </a:r>
            <a:endParaRPr lang="en-US" sz="20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927" y="4435668"/>
            <a:ext cx="3206453" cy="7946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043" y="3581400"/>
            <a:ext cx="2970223" cy="6565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043" y="2654634"/>
            <a:ext cx="2715392" cy="697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871093" y="1648226"/>
            <a:ext cx="2482707" cy="70788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数据分析代码复杂</a:t>
            </a:r>
            <a:endParaRPr lang="en-US" altLang="zh-CN" sz="20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rPr>
              <a:t>安装理解复现门槛高</a:t>
            </a:r>
            <a:endParaRPr lang="en-US" sz="2000" dirty="0">
              <a:latin typeface="Times New Roman" panose="02020603050405020304" pitchFamily="18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581" y="2811424"/>
            <a:ext cx="1819729" cy="114851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0106" y="6022297"/>
            <a:ext cx="11385884" cy="368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CellGPT</a:t>
            </a:r>
            <a:r>
              <a:rPr lang="zh-CN" altLang="en-US" dirty="0">
                <a:solidFill>
                  <a:srgbClr val="FF0000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 </a:t>
            </a:r>
            <a:r>
              <a:rPr lang="en-US" dirty="0">
                <a:solidFill>
                  <a:srgbClr val="FF0000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融合海量生物医学公开文献</a:t>
            </a:r>
            <a:r>
              <a:rPr lang="zh-CN" altLang="en-US" dirty="0">
                <a:solidFill>
                  <a:srgbClr val="FF0000"/>
                </a:solidFill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、生物医学专业数据库和海量生物信息学代码库，打造新一代智能搜索枢纽</a:t>
            </a:r>
            <a:endParaRPr lang="en-US" dirty="0">
              <a:solidFill>
                <a:srgbClr val="FF0000"/>
              </a:solidFill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</p:txBody>
      </p:sp>
      <p:sp>
        <p:nvSpPr>
          <p:cNvPr id="29" name="Left Brace 28"/>
          <p:cNvSpPr/>
          <p:nvPr/>
        </p:nvSpPr>
        <p:spPr>
          <a:xfrm rot="16200000">
            <a:off x="5487568" y="715513"/>
            <a:ext cx="440453" cy="9739185"/>
          </a:xfrm>
          <a:prstGeom prst="leftBrace">
            <a:avLst/>
          </a:prstGeom>
          <a:ln w="381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1093" y="4415253"/>
            <a:ext cx="2769238" cy="4497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矩形 41"/>
          <p:cNvSpPr/>
          <p:nvPr/>
        </p:nvSpPr>
        <p:spPr>
          <a:xfrm>
            <a:off x="5671820" y="2098675"/>
            <a:ext cx="2730500" cy="34842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CellGPT</a:t>
            </a:r>
            <a:r>
              <a:rPr lang="zh-CN" altLang="en-US"/>
              <a:t>智能搜索</a:t>
            </a:r>
            <a:r>
              <a:rPr lang="zh-CN" altLang="en-US"/>
              <a:t>枢纽技术路线图</a:t>
            </a:r>
            <a:endParaRPr lang="zh-CN" altLang="en-US"/>
          </a:p>
        </p:txBody>
      </p:sp>
      <p:pic>
        <p:nvPicPr>
          <p:cNvPr id="4" name="图片 3" descr="2158811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0215" y="1452245"/>
            <a:ext cx="914400" cy="914400"/>
          </a:xfrm>
          <a:prstGeom prst="rect">
            <a:avLst/>
          </a:prstGeom>
        </p:spPr>
      </p:pic>
      <p:pic>
        <p:nvPicPr>
          <p:cNvPr id="6" name="图片 5" descr="2158157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15" y="2971800"/>
            <a:ext cx="914400" cy="914400"/>
          </a:xfrm>
          <a:prstGeom prst="rect">
            <a:avLst/>
          </a:prstGeom>
        </p:spPr>
      </p:pic>
      <p:pic>
        <p:nvPicPr>
          <p:cNvPr id="7" name="图片 6" descr="2160230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785" y="4417695"/>
            <a:ext cx="914400" cy="914400"/>
          </a:xfrm>
          <a:prstGeom prst="rect">
            <a:avLst/>
          </a:prstGeom>
        </p:spPr>
      </p:pic>
      <p:pic>
        <p:nvPicPr>
          <p:cNvPr id="8" name="图片 7" descr="1742066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215" y="5607685"/>
            <a:ext cx="914400" cy="914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5785" y="2490470"/>
            <a:ext cx="1424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海量文献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84200" y="399859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代码库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547370" y="5300980"/>
            <a:ext cx="932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数据库</a:t>
            </a:r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537845" y="6522085"/>
            <a:ext cx="827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互联网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1659255" y="2490470"/>
            <a:ext cx="1913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文献</a:t>
            </a:r>
            <a:r>
              <a:rPr lang="en-US" altLang="zh-CN" sz="1400"/>
              <a:t>Embedding</a:t>
            </a:r>
            <a:r>
              <a:rPr lang="zh-CN" altLang="en-US" sz="1400"/>
              <a:t>模型</a:t>
            </a:r>
            <a:endParaRPr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1530" y="1421765"/>
            <a:ext cx="1068705" cy="10687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22120" y="3996690"/>
            <a:ext cx="1913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代码</a:t>
            </a:r>
            <a:r>
              <a:rPr lang="en-US" altLang="zh-CN" sz="1400"/>
              <a:t>Embedding</a:t>
            </a:r>
            <a:r>
              <a:rPr lang="zh-CN" altLang="en-US" sz="1400"/>
              <a:t>模型</a:t>
            </a:r>
            <a:endParaRPr lang="zh-CN" altLang="en-US" sz="14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4555" y="2892425"/>
            <a:ext cx="1068705" cy="10687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9365" y="4408805"/>
            <a:ext cx="958850" cy="9588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294890" y="5338445"/>
            <a:ext cx="14338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数据库</a:t>
            </a:r>
            <a:r>
              <a:rPr lang="en-US" altLang="zh-CN" sz="1400"/>
              <a:t>API</a:t>
            </a:r>
            <a:r>
              <a:rPr lang="zh-CN" altLang="en-US" sz="1400"/>
              <a:t>接口</a:t>
            </a:r>
            <a:endParaRPr lang="zh-CN" altLang="en-US" sz="14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4295" y="5645150"/>
            <a:ext cx="923290" cy="92329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424430" y="6568440"/>
            <a:ext cx="1619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搜索</a:t>
            </a:r>
            <a:r>
              <a:rPr lang="en-US" altLang="zh-CN" sz="1400"/>
              <a:t>API</a:t>
            </a:r>
            <a:r>
              <a:rPr lang="zh-CN" altLang="en-US" sz="1400"/>
              <a:t>接口</a:t>
            </a:r>
            <a:endParaRPr lang="zh-CN" altLang="en-US" sz="1400"/>
          </a:p>
        </p:txBody>
      </p:sp>
      <p:sp>
        <p:nvSpPr>
          <p:cNvPr id="22" name="右箭头 21"/>
          <p:cNvSpPr/>
          <p:nvPr/>
        </p:nvSpPr>
        <p:spPr>
          <a:xfrm>
            <a:off x="1512570" y="1929765"/>
            <a:ext cx="376555" cy="2578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1534795" y="3268980"/>
            <a:ext cx="376555" cy="2578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1534795" y="4759325"/>
            <a:ext cx="838200" cy="2578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1512570" y="5908675"/>
            <a:ext cx="912495" cy="2578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7" name="图片 26" descr="3505440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05500" y="4293870"/>
            <a:ext cx="911860" cy="9118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755005" y="5214620"/>
            <a:ext cx="149733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生物</a:t>
            </a:r>
            <a:r>
              <a:rPr lang="zh-CN" altLang="en-US" sz="1400"/>
              <a:t>医学知识库</a:t>
            </a:r>
            <a:endParaRPr lang="zh-CN" altLang="en-US" sz="140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3035" y="1520190"/>
            <a:ext cx="1176655" cy="117602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4"/>
          <a:srcRect l="21023" r="24120"/>
          <a:stretch>
            <a:fillRect/>
          </a:stretch>
        </p:blipFill>
        <p:spPr>
          <a:xfrm>
            <a:off x="4052570" y="2970530"/>
            <a:ext cx="838200" cy="88392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043680" y="2540000"/>
            <a:ext cx="10960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向量</a:t>
            </a:r>
            <a:r>
              <a:rPr lang="zh-CN" altLang="en-US" sz="1400"/>
              <a:t>数据库</a:t>
            </a:r>
            <a:endParaRPr lang="zh-CN" altLang="en-US" sz="1400"/>
          </a:p>
        </p:txBody>
      </p:sp>
      <p:sp>
        <p:nvSpPr>
          <p:cNvPr id="34" name="文本框 33"/>
          <p:cNvSpPr txBox="1"/>
          <p:nvPr/>
        </p:nvSpPr>
        <p:spPr>
          <a:xfrm>
            <a:off x="3963035" y="3927475"/>
            <a:ext cx="1341120" cy="257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关系型数据库</a:t>
            </a:r>
            <a:endParaRPr lang="zh-CN" altLang="en-US" sz="1400"/>
          </a:p>
        </p:txBody>
      </p:sp>
      <p:sp>
        <p:nvSpPr>
          <p:cNvPr id="35" name="右箭头 34"/>
          <p:cNvSpPr/>
          <p:nvPr/>
        </p:nvSpPr>
        <p:spPr>
          <a:xfrm>
            <a:off x="3537585" y="2696210"/>
            <a:ext cx="514350" cy="2578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 rot="2280000">
            <a:off x="4911725" y="2188210"/>
            <a:ext cx="819150" cy="27686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>
            <a:off x="4890770" y="3351530"/>
            <a:ext cx="660400" cy="2578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 rot="20880000">
            <a:off x="3637915" y="4613910"/>
            <a:ext cx="1911350" cy="2209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 rot="20520000">
            <a:off x="3640455" y="5548630"/>
            <a:ext cx="2037715" cy="2209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98" name="Picture 2" descr="An example of the constructed biomedical knowledge graph | Download  Scientific Diagram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280" y="4759325"/>
            <a:ext cx="2811780" cy="167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6"/>
          <a:srcRect l="20806" r="20038"/>
          <a:stretch>
            <a:fillRect/>
          </a:stretch>
        </p:blipFill>
        <p:spPr>
          <a:xfrm>
            <a:off x="5923915" y="3103880"/>
            <a:ext cx="978535" cy="93091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489065" y="4062095"/>
            <a:ext cx="10966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大语言模型</a:t>
            </a:r>
            <a:endParaRPr lang="zh-CN" altLang="en-US" sz="1400"/>
          </a:p>
        </p:txBody>
      </p:sp>
      <p:sp>
        <p:nvSpPr>
          <p:cNvPr id="45" name="文本框 44"/>
          <p:cNvSpPr txBox="1"/>
          <p:nvPr/>
        </p:nvSpPr>
        <p:spPr>
          <a:xfrm>
            <a:off x="5782310" y="5684520"/>
            <a:ext cx="2675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CellGPT</a:t>
            </a:r>
            <a:r>
              <a:rPr lang="zh-CN" altLang="en-US" b="1"/>
              <a:t>智能搜索</a:t>
            </a:r>
            <a:r>
              <a:rPr lang="zh-CN" altLang="en-US" b="1"/>
              <a:t>枢纽</a:t>
            </a:r>
            <a:endParaRPr lang="zh-CN" altLang="en-US" b="1"/>
          </a:p>
        </p:txBody>
      </p:sp>
      <p:pic>
        <p:nvPicPr>
          <p:cNvPr id="46" name="图片 45" descr="/private/var/folders/f6/_l4j7l8j7p5dc43b6sd94qs00000gn/T/com.kingsoft.wpsoffice.mac/photoedit2/20231127165620/temp.pngtemp"/>
          <p:cNvPicPr>
            <a:picLocks noChangeAspect="1"/>
          </p:cNvPicPr>
          <p:nvPr/>
        </p:nvPicPr>
        <p:blipFill>
          <a:blip r:embed="rId17"/>
          <a:srcRect t="20310" b="21060"/>
          <a:stretch>
            <a:fillRect/>
          </a:stretch>
        </p:blipFill>
        <p:spPr>
          <a:xfrm>
            <a:off x="7048500" y="4420870"/>
            <a:ext cx="1353820" cy="79375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7252335" y="5199380"/>
            <a:ext cx="91186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API</a:t>
            </a:r>
            <a:r>
              <a:rPr lang="zh-CN" altLang="en-US" sz="1400"/>
              <a:t>接口</a:t>
            </a:r>
            <a:endParaRPr lang="zh-CN" altLang="en-US" sz="1400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8"/>
          <a:srcRect t="35116" b="40761"/>
          <a:stretch>
            <a:fillRect/>
          </a:stretch>
        </p:blipFill>
        <p:spPr>
          <a:xfrm>
            <a:off x="5725795" y="2299970"/>
            <a:ext cx="1353820" cy="36830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5755005" y="2774315"/>
            <a:ext cx="149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多模态文本</a:t>
            </a:r>
            <a:r>
              <a:rPr lang="zh-CN" altLang="en-US" sz="1400"/>
              <a:t>接口</a:t>
            </a:r>
            <a:endParaRPr lang="zh-CN" altLang="en-US" sz="140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25665" y="2161540"/>
            <a:ext cx="1176655" cy="61277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7356475" y="2774315"/>
            <a:ext cx="915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语义搜索</a:t>
            </a:r>
            <a:endParaRPr lang="zh-CN" altLang="en-US" sz="1400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91020" y="3444875"/>
            <a:ext cx="1423670" cy="391795"/>
          </a:xfrm>
          <a:prstGeom prst="rect">
            <a:avLst/>
          </a:prstGeom>
        </p:spPr>
      </p:pic>
      <p:sp>
        <p:nvSpPr>
          <p:cNvPr id="55" name="右箭头 54"/>
          <p:cNvSpPr/>
          <p:nvPr/>
        </p:nvSpPr>
        <p:spPr>
          <a:xfrm rot="2880000">
            <a:off x="8415020" y="5149850"/>
            <a:ext cx="543560" cy="27686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9422130" y="6551295"/>
            <a:ext cx="20351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基于文献生成新数据库</a:t>
            </a:r>
            <a:endParaRPr lang="zh-CN" altLang="en-US" sz="1400"/>
          </a:p>
        </p:txBody>
      </p:sp>
      <p:sp>
        <p:nvSpPr>
          <p:cNvPr id="58" name="右箭头 57"/>
          <p:cNvSpPr/>
          <p:nvPr/>
        </p:nvSpPr>
        <p:spPr>
          <a:xfrm rot="19500000">
            <a:off x="8398510" y="2209800"/>
            <a:ext cx="914400" cy="27686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00870" y="1273175"/>
            <a:ext cx="1423035" cy="1423035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8971280" y="2590165"/>
            <a:ext cx="2738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基于文献和</a:t>
            </a:r>
            <a:r>
              <a:rPr lang="zh-CN" altLang="en-US" sz="1400"/>
              <a:t>数据库回答</a:t>
            </a:r>
            <a:r>
              <a:rPr lang="zh-CN" altLang="en-US" sz="1400"/>
              <a:t>科研问题</a:t>
            </a:r>
            <a:endParaRPr lang="zh-CN" altLang="en-US" sz="1400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98660" y="3043555"/>
            <a:ext cx="1325245" cy="132524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9324340" y="4368800"/>
            <a:ext cx="2034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生成生物信息</a:t>
            </a:r>
            <a:r>
              <a:rPr lang="zh-CN" altLang="en-US" sz="1400"/>
              <a:t>分析代码</a:t>
            </a:r>
            <a:endParaRPr lang="zh-CN" altLang="en-US" sz="1400"/>
          </a:p>
        </p:txBody>
      </p:sp>
      <p:sp>
        <p:nvSpPr>
          <p:cNvPr id="63" name="右箭头 62"/>
          <p:cNvSpPr/>
          <p:nvPr/>
        </p:nvSpPr>
        <p:spPr>
          <a:xfrm>
            <a:off x="8483600" y="3526790"/>
            <a:ext cx="840740" cy="27686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CellGPT</a:t>
            </a:r>
            <a:r>
              <a:rPr lang="en-US" sz="4400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sz="44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基于海量文献</a:t>
            </a:r>
            <a:r>
              <a:rPr lang="zh-CN" altLang="en-US" sz="4400" dirty="0">
                <a:latin typeface="Songti TC" panose="02010600040101010101" pitchFamily="2" charset="-120"/>
                <a:ea typeface="Songti TC" panose="02010600040101010101" pitchFamily="2" charset="-120"/>
              </a:rPr>
              <a:t>回答科学问题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768" y="1690688"/>
            <a:ext cx="5960426" cy="4351338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1" y="1344523"/>
            <a:ext cx="4449192" cy="55134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93074" y="60806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http://124.221.18.172:8501/</a:t>
            </a:r>
            <a:r>
              <a:rPr lang="zh-CN" altLang="en-US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CellGPT</a:t>
            </a:r>
            <a:r>
              <a:rPr lang="en-US" sz="4000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sz="4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基于专业数据库</a:t>
            </a:r>
            <a:r>
              <a:rPr lang="zh-CN" altLang="en-US" sz="4000" dirty="0">
                <a:latin typeface="Songti TC" panose="02010600040101010101" pitchFamily="2" charset="-120"/>
                <a:ea typeface="Songti TC" panose="02010600040101010101" pitchFamily="2" charset="-120"/>
              </a:rPr>
              <a:t>回答科学问题</a:t>
            </a:r>
            <a:endParaRPr lang="en-US" sz="4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649" y="1321986"/>
            <a:ext cx="5808617" cy="563504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214" y="1321986"/>
            <a:ext cx="6472780" cy="2955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67" y="4127720"/>
            <a:ext cx="5536475" cy="27640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CellGPT</a:t>
            </a:r>
            <a:r>
              <a:rPr lang="en-US" sz="4000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sz="4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基于海量生信代码自动生成代码</a:t>
            </a:r>
            <a:endParaRPr lang="en-US" sz="4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2272" y="1350303"/>
            <a:ext cx="4388872" cy="4819406"/>
          </a:xfrm>
        </p:spPr>
      </p:pic>
      <p:sp>
        <p:nvSpPr>
          <p:cNvPr id="11" name="TextBox 10"/>
          <p:cNvSpPr txBox="1"/>
          <p:nvPr/>
        </p:nvSpPr>
        <p:spPr>
          <a:xfrm>
            <a:off x="3414701" y="61697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CellGPT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汇总数万个高质量生物信息代码库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运用大语言模型生成分析代码，将支持直接分析生物数据。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42" y="1271138"/>
            <a:ext cx="5461551" cy="48985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CellGPT</a:t>
            </a:r>
            <a:r>
              <a:rPr lang="en-US" dirty="0"/>
              <a:t> </a:t>
            </a:r>
            <a:r>
              <a:rPr lang="en-US" dirty="0" err="1"/>
              <a:t>自动构建生物数据库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0489" y="1560956"/>
            <a:ext cx="5906534" cy="4038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88" y="1638437"/>
            <a:ext cx="4328804" cy="415276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680804" y="3426346"/>
            <a:ext cx="1767840" cy="576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CellGPT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5982789"/>
            <a:ext cx="1091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CellGPT</a:t>
            </a:r>
            <a:r>
              <a:rPr lang="en-US" dirty="0"/>
              <a:t> </a:t>
            </a:r>
            <a:r>
              <a:rPr lang="en-US" dirty="0" err="1"/>
              <a:t>运用实体识别和关系抽取等自然语言理解技术</a:t>
            </a:r>
            <a:r>
              <a:rPr lang="zh-CN" altLang="en-US" dirty="0"/>
              <a:t>，基于专业生物医学文本自动构建生物数据库，降低人工构建数据库的成本，提高数据库更新、维护的效率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CellGPT定向</a:t>
            </a:r>
            <a:r>
              <a:rPr lang="zh-CN" altLang="en-US" dirty="0" err="1"/>
              <a:t>联网</a:t>
            </a:r>
            <a:r>
              <a:rPr lang="zh-CN" altLang="en-US" dirty="0"/>
              <a:t>获取最新学术信息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5062" y="1477281"/>
            <a:ext cx="4091321" cy="527408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630" y="1487521"/>
            <a:ext cx="5549718" cy="26268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31" y="3852571"/>
            <a:ext cx="5036115" cy="28987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CellGPT</a:t>
            </a:r>
            <a:r>
              <a:rPr lang="zh-CN" altLang="en-US"/>
              <a:t>指令微调专家标注系统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Screenshot 2023-11-27 at 3.58.3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1251585"/>
            <a:ext cx="4601210" cy="5321300"/>
          </a:xfrm>
          <a:prstGeom prst="rect">
            <a:avLst/>
          </a:prstGeom>
        </p:spPr>
      </p:pic>
      <p:pic>
        <p:nvPicPr>
          <p:cNvPr id="5" name="图片 4" descr="Screenshot 2023-11-27 at 3.59.03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95" y="1251585"/>
            <a:ext cx="4701540" cy="5200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WPS 表格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宋体</vt:lpstr>
      <vt:lpstr>Wingdings</vt:lpstr>
      <vt:lpstr>Times New Roman</vt:lpstr>
      <vt:lpstr>Songti TC</vt:lpstr>
      <vt:lpstr>Calibri Light</vt:lpstr>
      <vt:lpstr>Helvetica Neue</vt:lpstr>
      <vt:lpstr>等线 Light</vt:lpstr>
      <vt:lpstr>汉仪中等线KW</vt:lpstr>
      <vt:lpstr>Calibri</vt:lpstr>
      <vt:lpstr>等线</vt:lpstr>
      <vt:lpstr>宋体</vt:lpstr>
      <vt:lpstr>汉仪书宋二KW</vt:lpstr>
      <vt:lpstr>微软雅黑</vt:lpstr>
      <vt:lpstr>汉仪旗黑</vt:lpstr>
      <vt:lpstr>Arial Unicode MS</vt:lpstr>
      <vt:lpstr>Songti TC</vt:lpstr>
      <vt:lpstr>Songti SC Regular</vt:lpstr>
      <vt:lpstr>Office Theme</vt:lpstr>
      <vt:lpstr>CellGPT智能搜索枢纽</vt:lpstr>
      <vt:lpstr>面向生物医学科研的新一代智能搜索枢纽</vt:lpstr>
      <vt:lpstr>PowerPoint 演示文稿</vt:lpstr>
      <vt:lpstr>CellGPT 基于海量文献回答科学问题</vt:lpstr>
      <vt:lpstr>CellGPT 基于专业数据库回答科学问题</vt:lpstr>
      <vt:lpstr>CellGPT 基于海量生信代码自动生成代码</vt:lpstr>
      <vt:lpstr>CellGPT 自动构建生物数据库</vt:lpstr>
      <vt:lpstr>CellGPT定向检索互联网获取最新学术信息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CellGPT智能搜索枢纽</dc:title>
  <dc:creator>Jieli Zhou</dc:creator>
  <cp:lastModifiedBy>周介立</cp:lastModifiedBy>
  <cp:revision>6</cp:revision>
  <dcterms:created xsi:type="dcterms:W3CDTF">2023-11-27T09:20:03Z</dcterms:created>
  <dcterms:modified xsi:type="dcterms:W3CDTF">2023-11-27T09:20:03Z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035F6915538FABAB025F6465B70C1131_43</vt:lpwstr>
  </property>
  <property fmtid="{D5CDD505-2E9C-101B-9397-08002B2CF9AE}" pid="3" name="KSOProductBuildVer">
    <vt:lpwstr>2052-6.2.2.8394</vt:lpwstr>
  </property>
</Properties>
</file>